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7" r:id="rId4"/>
    <p:sldId id="260" r:id="rId5"/>
    <p:sldId id="258" r:id="rId6"/>
    <p:sldId id="259" r:id="rId7"/>
    <p:sldId id="262" r:id="rId8"/>
    <p:sldId id="266" r:id="rId9"/>
    <p:sldId id="263" r:id="rId10"/>
    <p:sldId id="264" r:id="rId11"/>
    <p:sldId id="268" r:id="rId12"/>
    <p:sldId id="269" r:id="rId13"/>
    <p:sldId id="265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88146"/>
  </p:normalViewPr>
  <p:slideViewPr>
    <p:cSldViewPr snapToGrid="0" snapToObjects="1">
      <p:cViewPr varScale="1">
        <p:scale>
          <a:sx n="84" d="100"/>
          <a:sy n="84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0D683-AE39-924B-8C11-C6FF5A03D5A3}" type="datetimeFigureOut">
              <a:rPr kumimoji="1" lang="ko-KR" altLang="en-US" smtClean="0"/>
              <a:t>2019. 7. 4.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BE5B-11A1-464D-9DC6-528CC1B1DA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23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89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소프트 </a:t>
            </a:r>
            <a:r>
              <a:rPr kumimoji="1" lang="ko-KR" altLang="en-US" dirty="0" err="1"/>
              <a:t>웨어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개발이라는게</a:t>
            </a:r>
            <a:r>
              <a:rPr kumimoji="1" lang="ko-KR" altLang="en-US" dirty="0"/>
              <a:t> 무엇인지 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책으로 독학할 때 부족한 부분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나를 많이 괴롭혀야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어릴 때 독학할 때 이해력이 부족하여 성취감이 부족했다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482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137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8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82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82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0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0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3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1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5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9A74A-A3F3-154A-89DD-1A5277373579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ikidocs.net/book/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236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sz="5300" dirty="0"/>
              <a:t>프로그래밍 제대로 이해하는 방법</a:t>
            </a:r>
            <a:br>
              <a:rPr lang="ko-KR" altLang="en-US" dirty="0"/>
            </a:br>
            <a:r>
              <a:rPr lang="en-US" altLang="ko-KR" sz="5300" dirty="0"/>
              <a:t>for Beginner</a:t>
            </a:r>
            <a:br>
              <a:rPr lang="ko-KR" altLang="en-US" dirty="0"/>
            </a:br>
            <a:r>
              <a:rPr lang="en-US" altLang="ko-KR" sz="4400" i="1" u="sng" dirty="0"/>
              <a:t>How to Really understand programming </a:t>
            </a:r>
            <a:br>
              <a:rPr lang="en-US" altLang="ko-KR" sz="4400" i="1" u="sng" dirty="0"/>
            </a:br>
            <a:r>
              <a:rPr lang="en-US" altLang="ko-KR" sz="4400" i="1" u="sng" dirty="0"/>
              <a:t>for Beginner</a:t>
            </a:r>
            <a:endParaRPr lang="en-US" sz="4400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43052"/>
            <a:ext cx="9144000" cy="1655762"/>
          </a:xfrm>
        </p:spPr>
        <p:txBody>
          <a:bodyPr/>
          <a:lstStyle/>
          <a:p>
            <a:pPr algn="r"/>
            <a:endParaRPr lang="ko-KR" altLang="en-US" dirty="0"/>
          </a:p>
          <a:p>
            <a:pPr algn="r"/>
            <a:r>
              <a:rPr lang="ko-KR" altLang="en-US" dirty="0"/>
              <a:t>김규범</a:t>
            </a:r>
          </a:p>
          <a:p>
            <a:pPr algn="r"/>
            <a:r>
              <a:rPr lang="en-US" altLang="ko-KR" i="1" u="sng" dirty="0"/>
              <a:t>Kim</a:t>
            </a:r>
            <a:r>
              <a:rPr lang="ko-KR" altLang="en-US" i="1" u="sng" dirty="0"/>
              <a:t> </a:t>
            </a:r>
            <a:r>
              <a:rPr lang="en-US" altLang="ko-KR" i="1" u="sng" dirty="0" err="1"/>
              <a:t>Kyubeom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49875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DE58-ADBF-B242-B8B9-F7E58DB99E7E}"/>
              </a:ext>
            </a:extLst>
          </p:cNvPr>
          <p:cNvSpPr txBox="1"/>
          <p:nvPr/>
        </p:nvSpPr>
        <p:spPr>
          <a:xfrm>
            <a:off x="1349829" y="1422400"/>
            <a:ext cx="8519885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b="1" i="1" u="sng" dirty="0">
                <a:solidFill>
                  <a:srgbClr val="FF0000"/>
                </a:solidFill>
              </a:rPr>
              <a:t>수행해야 하는 내용을 컴퓨터가 알아들을 수 있는 언어로 작성하는 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/>
              <p:nvPr/>
            </p:nvSpPr>
            <p:spPr>
              <a:xfrm>
                <a:off x="4247481" y="2441410"/>
                <a:ext cx="369703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7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81" y="2441410"/>
                <a:ext cx="3697038" cy="1107996"/>
              </a:xfrm>
              <a:prstGeom prst="rect">
                <a:avLst/>
              </a:prstGeom>
              <a:blipFill>
                <a:blip r:embed="rId3"/>
                <a:stretch>
                  <a:fillRect l="-4778" r="-7850" b="-35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38893-5813-E848-80F3-A4E184DD083C}"/>
                  </a:ext>
                </a:extLst>
              </p:cNvPr>
              <p:cNvSpPr txBox="1"/>
              <p:nvPr/>
            </p:nvSpPr>
            <p:spPr>
              <a:xfrm>
                <a:off x="4170760" y="4142648"/>
                <a:ext cx="24014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=3→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kumimoji="1" lang="en-US" altLang="ko-KR" sz="2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38893-5813-E848-80F3-A4E184DD0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60" y="4142648"/>
                <a:ext cx="2401427" cy="430887"/>
              </a:xfrm>
              <a:prstGeom prst="rect">
                <a:avLst/>
              </a:prstGeom>
              <a:blipFill>
                <a:blip r:embed="rId4"/>
                <a:stretch>
                  <a:fillRect r="-1053" b="-2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A43126-E25E-E64B-8A25-06FC70929AF7}"/>
                  </a:ext>
                </a:extLst>
              </p:cNvPr>
              <p:cNvSpPr txBox="1"/>
              <p:nvPr/>
            </p:nvSpPr>
            <p:spPr>
              <a:xfrm>
                <a:off x="4170760" y="4745320"/>
                <a:ext cx="16568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ko-KR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A43126-E25E-E64B-8A25-06FC7092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60" y="4745320"/>
                <a:ext cx="1656800" cy="430887"/>
              </a:xfrm>
              <a:prstGeom prst="rect">
                <a:avLst/>
              </a:prstGeom>
              <a:blipFill>
                <a:blip r:embed="rId5"/>
                <a:stretch>
                  <a:fillRect l="-6818" t="-2857" r="-3030" b="-3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2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DE58-ADBF-B242-B8B9-F7E58DB99E7E}"/>
              </a:ext>
            </a:extLst>
          </p:cNvPr>
          <p:cNvSpPr txBox="1"/>
          <p:nvPr/>
        </p:nvSpPr>
        <p:spPr>
          <a:xfrm>
            <a:off x="1349829" y="1422400"/>
            <a:ext cx="8519885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b="1" i="1" u="sng" dirty="0">
                <a:solidFill>
                  <a:srgbClr val="FF0000"/>
                </a:solidFill>
              </a:rPr>
              <a:t>수행해야 하는 내용을 컴퓨터가 알아들을 수 있는 언어로 작성하는 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/>
              <p:nvPr/>
            </p:nvSpPr>
            <p:spPr>
              <a:xfrm>
                <a:off x="1202730" y="3096762"/>
                <a:ext cx="72846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730" y="3096762"/>
                <a:ext cx="728469" cy="1107996"/>
              </a:xfrm>
              <a:prstGeom prst="rect">
                <a:avLst/>
              </a:prstGeom>
              <a:blipFill>
                <a:blip r:embed="rId3"/>
                <a:stretch>
                  <a:fillRect l="-15517" r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ED4F17D-47A0-5141-8402-A295300BF98F}"/>
                  </a:ext>
                </a:extLst>
              </p:cNvPr>
              <p:cNvSpPr/>
              <p:nvPr/>
            </p:nvSpPr>
            <p:spPr>
              <a:xfrm>
                <a:off x="3072241" y="2930232"/>
                <a:ext cx="3266209" cy="14410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4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ctr"/>
                <a:endParaRPr kumimoji="1" lang="ko-KR" altLang="en-US" sz="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ED4F17D-47A0-5141-8402-A295300B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41" y="2930232"/>
                <a:ext cx="3266209" cy="1441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F995D5-EBCC-7D46-832E-BF24D3A86E99}"/>
                  </a:ext>
                </a:extLst>
              </p:cNvPr>
              <p:cNvSpPr txBox="1"/>
              <p:nvPr/>
            </p:nvSpPr>
            <p:spPr>
              <a:xfrm>
                <a:off x="7479492" y="3096762"/>
                <a:ext cx="67326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72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F995D5-EBCC-7D46-832E-BF24D3A8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92" y="3096762"/>
                <a:ext cx="673261" cy="1107996"/>
              </a:xfrm>
              <a:prstGeom prst="rect">
                <a:avLst/>
              </a:prstGeom>
              <a:blipFill>
                <a:blip r:embed="rId5"/>
                <a:stretch>
                  <a:fillRect l="-29630" r="-29630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425EA6-EB46-FC41-8A77-A8D59077469B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931199" y="3650760"/>
            <a:ext cx="11410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D19339-D9E4-564D-A935-7056F7FBB7B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338450" y="3650760"/>
            <a:ext cx="11410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5324C0-7ED0-364E-A3FC-C172C3235E04}"/>
              </a:ext>
            </a:extLst>
          </p:cNvPr>
          <p:cNvSpPr txBox="1"/>
          <p:nvPr/>
        </p:nvSpPr>
        <p:spPr>
          <a:xfrm>
            <a:off x="1088972" y="2681264"/>
            <a:ext cx="107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Input</a:t>
            </a:r>
            <a:endParaRPr kumimoji="1" lang="ko-KR" altLang="en-US" sz="24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BCB01-5236-D74E-AB19-77E0DB4D28A9}"/>
              </a:ext>
            </a:extLst>
          </p:cNvPr>
          <p:cNvSpPr txBox="1"/>
          <p:nvPr/>
        </p:nvSpPr>
        <p:spPr>
          <a:xfrm>
            <a:off x="7276547" y="2681264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Output</a:t>
            </a:r>
            <a:endParaRPr kumimoji="1" lang="ko-KR" altLang="en-US" sz="24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53F11-0E5E-A045-AAA9-7945819ECF4A}"/>
              </a:ext>
            </a:extLst>
          </p:cNvPr>
          <p:cNvSpPr txBox="1"/>
          <p:nvPr/>
        </p:nvSpPr>
        <p:spPr>
          <a:xfrm>
            <a:off x="4054333" y="2127445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Function</a:t>
            </a:r>
            <a:endParaRPr kumimoji="1" lang="ko-KR" alt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300D72DE-2ABA-F442-9277-39AA5096B2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104421"/>
                  </p:ext>
                </p:extLst>
              </p:nvPr>
            </p:nvGraphicFramePr>
            <p:xfrm>
              <a:off x="8690042" y="2467655"/>
              <a:ext cx="3266210" cy="25571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9922">
                      <a:extLst>
                        <a:ext uri="{9D8B030D-6E8A-4147-A177-3AD203B41FA5}">
                          <a16:colId xmlns:a16="http://schemas.microsoft.com/office/drawing/2014/main" val="3169732662"/>
                        </a:ext>
                      </a:extLst>
                    </a:gridCol>
                    <a:gridCol w="1856288">
                      <a:extLst>
                        <a:ext uri="{9D8B030D-6E8A-4147-A177-3AD203B41FA5}">
                          <a16:colId xmlns:a16="http://schemas.microsoft.com/office/drawing/2014/main" val="1887816918"/>
                        </a:ext>
                      </a:extLst>
                    </a:gridCol>
                  </a:tblGrid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수학적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ko-KR" altLang="en-US" dirty="0"/>
                            <a:t>표현법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6102913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한글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입력에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r>
                            <a:rPr lang="ko-KR" altLang="en-US" dirty="0" err="1"/>
                            <a:t>를</a:t>
                          </a:r>
                          <a:r>
                            <a:rPr lang="ko-KR" altLang="en-US" dirty="0"/>
                            <a:t> 곱한다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6925000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프로그래밍 문법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Output = 2*Input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:r>
                            <a:rPr lang="ko-KR" altLang="en-US" sz="1200" dirty="0">
                              <a:solidFill>
                                <a:srgbClr val="FF0000"/>
                              </a:solidFill>
                            </a:rPr>
                            <a:t>예시</a:t>
                          </a:r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73230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300D72DE-2ABA-F442-9277-39AA5096B2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104421"/>
                  </p:ext>
                </p:extLst>
              </p:nvPr>
            </p:nvGraphicFramePr>
            <p:xfrm>
              <a:off x="8690042" y="2467655"/>
              <a:ext cx="3266210" cy="25571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9922">
                      <a:extLst>
                        <a:ext uri="{9D8B030D-6E8A-4147-A177-3AD203B41FA5}">
                          <a16:colId xmlns:a16="http://schemas.microsoft.com/office/drawing/2014/main" val="3169732662"/>
                        </a:ext>
                      </a:extLst>
                    </a:gridCol>
                    <a:gridCol w="1856288">
                      <a:extLst>
                        <a:ext uri="{9D8B030D-6E8A-4147-A177-3AD203B41FA5}">
                          <a16:colId xmlns:a16="http://schemas.microsoft.com/office/drawing/2014/main" val="1887816918"/>
                        </a:ext>
                      </a:extLst>
                    </a:gridCol>
                  </a:tblGrid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수학적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ko-KR" altLang="en-US" dirty="0"/>
                            <a:t>표현법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6190" t="-1493" b="-2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6102913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한글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입력에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r>
                            <a:rPr lang="ko-KR" altLang="en-US" dirty="0" err="1"/>
                            <a:t>를</a:t>
                          </a:r>
                          <a:r>
                            <a:rPr lang="ko-KR" altLang="en-US" dirty="0"/>
                            <a:t> 곱한다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6925000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프로그래밍 문법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Output = 2*Input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:r>
                            <a:rPr lang="ko-KR" altLang="en-US" sz="1200" dirty="0">
                              <a:solidFill>
                                <a:srgbClr val="FF0000"/>
                              </a:solidFill>
                            </a:rPr>
                            <a:t>예시</a:t>
                          </a:r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73230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8E929036-3449-6D46-B4DD-D4A105CA8F72}"/>
              </a:ext>
            </a:extLst>
          </p:cNvPr>
          <p:cNvSpPr/>
          <p:nvPr/>
        </p:nvSpPr>
        <p:spPr>
          <a:xfrm>
            <a:off x="838200" y="2589110"/>
            <a:ext cx="1440051" cy="1782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1853F2-3DD3-C643-87B1-CD2F4501C445}"/>
              </a:ext>
            </a:extLst>
          </p:cNvPr>
          <p:cNvSpPr/>
          <p:nvPr/>
        </p:nvSpPr>
        <p:spPr>
          <a:xfrm>
            <a:off x="2865594" y="2021007"/>
            <a:ext cx="3706696" cy="25571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DC5360-A0F7-CD4B-B6E1-EBD3870E056C}"/>
              </a:ext>
            </a:extLst>
          </p:cNvPr>
          <p:cNvSpPr/>
          <p:nvPr/>
        </p:nvSpPr>
        <p:spPr>
          <a:xfrm>
            <a:off x="7078143" y="2589110"/>
            <a:ext cx="1440051" cy="1782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79E8D-3966-B841-8F81-8F4969CFE610}"/>
              </a:ext>
            </a:extLst>
          </p:cNvPr>
          <p:cNvSpPr txBox="1"/>
          <p:nvPr/>
        </p:nvSpPr>
        <p:spPr>
          <a:xfrm>
            <a:off x="915952" y="4578185"/>
            <a:ext cx="130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u="sng" dirty="0">
                <a:solidFill>
                  <a:srgbClr val="FF0000"/>
                </a:solidFill>
              </a:rPr>
              <a:t>1.</a:t>
            </a:r>
            <a:r>
              <a:rPr kumimoji="1" lang="ko-KR" altLang="en-US" sz="2000" u="sng" dirty="0">
                <a:solidFill>
                  <a:srgbClr val="FF0000"/>
                </a:solidFill>
              </a:rPr>
              <a:t> 변수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500DF-2511-D246-8F42-78F39C9307EE}"/>
              </a:ext>
            </a:extLst>
          </p:cNvPr>
          <p:cNvSpPr txBox="1"/>
          <p:nvPr/>
        </p:nvSpPr>
        <p:spPr>
          <a:xfrm>
            <a:off x="4067930" y="4736280"/>
            <a:ext cx="130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u="sng" dirty="0">
                <a:solidFill>
                  <a:srgbClr val="0070C0"/>
                </a:solidFill>
              </a:rPr>
              <a:t>2.</a:t>
            </a:r>
            <a:r>
              <a:rPr kumimoji="1" lang="ko-KR" altLang="en-US" sz="2000" u="sng" dirty="0">
                <a:solidFill>
                  <a:srgbClr val="0070C0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18477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95833E-6 -3.7037E-6 L 3.95833E-6 0.58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8" grpId="0" animBg="1"/>
      <p:bldP spid="19" grpId="0" animBg="1"/>
      <p:bldP spid="20" grpId="0"/>
      <p:bldP spid="20" grpId="1"/>
      <p:bldP spid="21" grpId="0"/>
      <p:bldP spid="2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DE58-ADBF-B242-B8B9-F7E58DB99E7E}"/>
              </a:ext>
            </a:extLst>
          </p:cNvPr>
          <p:cNvSpPr txBox="1"/>
          <p:nvPr/>
        </p:nvSpPr>
        <p:spPr>
          <a:xfrm>
            <a:off x="1349829" y="1422400"/>
            <a:ext cx="8519885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b="1" i="1" u="sng" dirty="0">
                <a:solidFill>
                  <a:srgbClr val="FF0000"/>
                </a:solidFill>
              </a:rPr>
              <a:t>수행해야 하는 내용을 컴퓨터가 알아들을 수 있는 언어로 작성하는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2E819-A649-834F-B135-F5D40894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9" y="2246073"/>
            <a:ext cx="2387632" cy="424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3E898-06BB-374F-88B4-1827C5CFCE46}"/>
              </a:ext>
            </a:extLst>
          </p:cNvPr>
          <p:cNvSpPr txBox="1"/>
          <p:nvPr/>
        </p:nvSpPr>
        <p:spPr>
          <a:xfrm>
            <a:off x="3347632" y="2189250"/>
            <a:ext cx="399856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“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라는 </a:t>
            </a:r>
            <a:r>
              <a:rPr kumimoji="1" lang="ko-KR" altLang="en-US" dirty="0" err="1"/>
              <a:t>메세지를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[</a:t>
            </a:r>
            <a:r>
              <a:rPr kumimoji="1" lang="ko-KR" altLang="en-US" dirty="0" err="1"/>
              <a:t>민원장</a:t>
            </a:r>
            <a:r>
              <a:rPr kumimoji="1" lang="en-US" altLang="ko-KR" dirty="0"/>
              <a:t>]</a:t>
            </a:r>
            <a:r>
              <a:rPr kumimoji="1" lang="ko-KR" altLang="en-US" dirty="0"/>
              <a:t>님에게 보낸 뒤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전송이 완료되면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“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말풍선을</a:t>
            </a:r>
            <a:r>
              <a:rPr kumimoji="1" lang="ko-KR" altLang="en-US" dirty="0"/>
              <a:t> 띄운다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BE774-8BAA-E149-90D0-B0D00257C23F}"/>
              </a:ext>
            </a:extLst>
          </p:cNvPr>
          <p:cNvSpPr txBox="1"/>
          <p:nvPr/>
        </p:nvSpPr>
        <p:spPr>
          <a:xfrm>
            <a:off x="7661204" y="2197038"/>
            <a:ext cx="4427475" cy="212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input = “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감사합니다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result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= </a:t>
            </a:r>
            <a:r>
              <a:rPr kumimoji="1"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messageSend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(“</a:t>
            </a:r>
            <a:r>
              <a:rPr kumimoji="1" lang="ko-KR" altLang="en-US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민원장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”,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input)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if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result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is True: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print(“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감사합니다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”)</a:t>
            </a:r>
          </a:p>
          <a:p>
            <a:pPr>
              <a:lnSpc>
                <a:spcPct val="150000"/>
              </a:lnSpc>
            </a:pPr>
            <a:endParaRPr kumimoji="1" lang="ko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7FABED-73B0-874D-9435-F48991DE1109}"/>
              </a:ext>
            </a:extLst>
          </p:cNvPr>
          <p:cNvSpPr/>
          <p:nvPr/>
        </p:nvSpPr>
        <p:spPr>
          <a:xfrm>
            <a:off x="7671657" y="3115733"/>
            <a:ext cx="2776209" cy="782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808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DB866-0DF4-E945-9895-9B34FD13B514}"/>
              </a:ext>
            </a:extLst>
          </p:cNvPr>
          <p:cNvSpPr txBox="1"/>
          <p:nvPr/>
        </p:nvSpPr>
        <p:spPr>
          <a:xfrm>
            <a:off x="8424617" y="4054029"/>
            <a:ext cx="123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u="sng" dirty="0">
                <a:solidFill>
                  <a:srgbClr val="00B050"/>
                </a:solidFill>
              </a:rPr>
              <a:t>3.</a:t>
            </a:r>
            <a:r>
              <a:rPr kumimoji="1" lang="ko-KR" altLang="en-US" sz="2000" u="sng" dirty="0">
                <a:solidFill>
                  <a:srgbClr val="00B050"/>
                </a:solidFill>
              </a:rPr>
              <a:t> </a:t>
            </a:r>
            <a:r>
              <a:rPr kumimoji="1" lang="ko-KR" altLang="en-US" sz="2000" u="sng" dirty="0" err="1">
                <a:solidFill>
                  <a:srgbClr val="00B050"/>
                </a:solidFill>
              </a:rPr>
              <a:t>제어문</a:t>
            </a:r>
            <a:endParaRPr kumimoji="1" lang="ko-KR" altLang="en-US" sz="2000" u="sng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352BF-5ED1-E14A-92C6-C931914CB205}"/>
              </a:ext>
            </a:extLst>
          </p:cNvPr>
          <p:cNvSpPr txBox="1"/>
          <p:nvPr/>
        </p:nvSpPr>
        <p:spPr>
          <a:xfrm>
            <a:off x="3460764" y="5339632"/>
            <a:ext cx="105637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받는 사람</a:t>
            </a:r>
            <a:r>
              <a:rPr kumimoji="1" lang="en-US" altLang="ko-KR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메시지</a:t>
            </a:r>
            <a:endParaRPr kumimoji="1" lang="en-US" altLang="ko-KR" dirty="0">
              <a:latin typeface="+mn-ea"/>
            </a:endParaRPr>
          </a:p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8FC82-55F5-7244-8C02-2F228AB3B75D}"/>
              </a:ext>
            </a:extLst>
          </p:cNvPr>
          <p:cNvSpPr/>
          <p:nvPr/>
        </p:nvSpPr>
        <p:spPr>
          <a:xfrm>
            <a:off x="5503333" y="5435600"/>
            <a:ext cx="3266209" cy="916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>
                <a:latin typeface="+mn-ea"/>
              </a:rPr>
              <a:t>messageSend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ko-KR" altLang="en-US" sz="1600" dirty="0" err="1">
                <a:latin typeface="+mn-ea"/>
              </a:rPr>
              <a:t>받는사람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메시지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en-US" altLang="ko-KR" sz="2000" b="0" dirty="0"/>
          </a:p>
          <a:p>
            <a:pPr algn="ctr"/>
            <a:endParaRPr kumimoji="1"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EB955-8E6A-2C4D-99BF-0E2F9E472874}"/>
              </a:ext>
            </a:extLst>
          </p:cNvPr>
          <p:cNvSpPr txBox="1"/>
          <p:nvPr/>
        </p:nvSpPr>
        <p:spPr>
          <a:xfrm>
            <a:off x="9755732" y="5755130"/>
            <a:ext cx="13020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R" altLang="en-US" dirty="0"/>
              <a:t>전송 결과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6680AC-6516-FB4D-B4F2-E20CF190FFB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17143" y="5893630"/>
            <a:ext cx="986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D65722-626C-F144-A6D5-63A9FBBB25C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769542" y="5893630"/>
            <a:ext cx="986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E0E90F-F4D9-714E-836E-70DBF25B8526}"/>
              </a:ext>
            </a:extLst>
          </p:cNvPr>
          <p:cNvSpPr txBox="1"/>
          <p:nvPr/>
        </p:nvSpPr>
        <p:spPr>
          <a:xfrm>
            <a:off x="3520064" y="4740356"/>
            <a:ext cx="107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Input</a:t>
            </a:r>
            <a:endParaRPr kumimoji="1" lang="ko-KR" altLang="en-US" sz="24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712FC-69EE-D744-8243-8ECAA041BE43}"/>
              </a:ext>
            </a:extLst>
          </p:cNvPr>
          <p:cNvSpPr txBox="1"/>
          <p:nvPr/>
        </p:nvSpPr>
        <p:spPr>
          <a:xfrm>
            <a:off x="9758438" y="4757289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Output</a:t>
            </a:r>
            <a:endParaRPr kumimoji="1" lang="ko-KR" altLang="en-US" sz="24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D8FD4-32C0-2741-BDED-4DFB8C2FFD67}"/>
              </a:ext>
            </a:extLst>
          </p:cNvPr>
          <p:cNvSpPr txBox="1"/>
          <p:nvPr/>
        </p:nvSpPr>
        <p:spPr>
          <a:xfrm>
            <a:off x="6485425" y="4740356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Function</a:t>
            </a:r>
            <a:endParaRPr kumimoji="1" lang="ko-KR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1470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9" grpId="1"/>
      <p:bldP spid="10" grpId="0"/>
      <p:bldP spid="11" grpId="0" animBg="1"/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1. </a:t>
            </a:r>
            <a:r>
              <a:rPr kumimoji="1" lang="ko-KR" altLang="en-US" sz="8800" b="1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363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2.</a:t>
            </a:r>
            <a:r>
              <a:rPr kumimoji="1" lang="ko-KR" altLang="en-US" sz="8800" b="1" dirty="0"/>
              <a:t> </a:t>
            </a:r>
            <a:r>
              <a:rPr kumimoji="1" lang="ko-KR" altLang="en-US" sz="8800" b="1" dirty="0" err="1"/>
              <a:t>제어문</a:t>
            </a:r>
            <a:endParaRPr kumimoji="1"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52321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3. </a:t>
            </a:r>
            <a:r>
              <a:rPr kumimoji="1" lang="ko-KR" altLang="en-US" sz="8800" b="1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9192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4. </a:t>
            </a:r>
            <a:r>
              <a:rPr kumimoji="1" lang="ko-KR" altLang="en-US" sz="8800" b="1" dirty="0"/>
              <a:t>클래스 및 모듈</a:t>
            </a:r>
          </a:p>
        </p:txBody>
      </p:sp>
    </p:spTree>
    <p:extLst>
      <p:ext uri="{BB962C8B-B14F-4D97-AF65-F5344CB8AC3E}">
        <p14:creationId xmlns:p14="http://schemas.microsoft.com/office/powerpoint/2010/main" val="141393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1065933" cy="1325563"/>
          </a:xfrm>
        </p:spPr>
        <p:txBody>
          <a:bodyPr>
            <a:noAutofit/>
          </a:bodyPr>
          <a:lstStyle/>
          <a:p>
            <a:r>
              <a:rPr kumimoji="1" lang="en-US" altLang="ko-KR" sz="6600" b="1" dirty="0"/>
              <a:t>5. </a:t>
            </a:r>
            <a:r>
              <a:rPr kumimoji="1" lang="ko-KR" altLang="en-US" sz="6600" b="1" dirty="0"/>
              <a:t>예외처리 및 내장</a:t>
            </a:r>
            <a:r>
              <a:rPr kumimoji="1" lang="en-US" altLang="ko-KR" sz="6600" b="1" dirty="0"/>
              <a:t>,</a:t>
            </a:r>
            <a:r>
              <a:rPr kumimoji="1" lang="ko-KR" altLang="en-US" sz="6600" b="1" dirty="0" err="1"/>
              <a:t>외장함수</a:t>
            </a:r>
            <a:endParaRPr kumimoji="1"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64373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88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4899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448B-17AA-DF43-8D78-2D53461B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지금까지 우린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8AC73B-CDF6-7144-A546-1AED0B9BEA16}"/>
              </a:ext>
            </a:extLst>
          </p:cNvPr>
          <p:cNvGrpSpPr/>
          <p:nvPr/>
        </p:nvGrpSpPr>
        <p:grpSpPr>
          <a:xfrm>
            <a:off x="3184906" y="1710102"/>
            <a:ext cx="3787866" cy="3937600"/>
            <a:chOff x="2865662" y="1216910"/>
            <a:chExt cx="3787866" cy="393760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15CD5F0-298F-6D44-BA1A-7485F402CA06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3889826" y="2367700"/>
              <a:ext cx="1138102" cy="9763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7922494-21CF-C049-8B51-D9A5F971282E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 flipV="1">
              <a:off x="3884930" y="3344096"/>
              <a:ext cx="1142998" cy="1381994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6EAF8-127E-8042-B34C-A93398B6772D}"/>
                </a:ext>
              </a:extLst>
            </p:cNvPr>
            <p:cNvSpPr txBox="1"/>
            <p:nvPr/>
          </p:nvSpPr>
          <p:spPr>
            <a:xfrm>
              <a:off x="3032985" y="1216910"/>
              <a:ext cx="1079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Input</a:t>
              </a:r>
              <a:endParaRPr kumimoji="1" lang="ko-KR" altLang="en-US" sz="2400" b="1" u="sng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F65BF-2C8C-ED48-A843-733F8AAA7FA1}"/>
                </a:ext>
              </a:extLst>
            </p:cNvPr>
            <p:cNvSpPr txBox="1"/>
            <p:nvPr/>
          </p:nvSpPr>
          <p:spPr>
            <a:xfrm>
              <a:off x="2865662" y="3609166"/>
              <a:ext cx="130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Output</a:t>
              </a:r>
              <a:endParaRPr kumimoji="1" lang="ko-KR" altLang="en-US" sz="2400" b="1" u="sn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CFDF1-0324-0546-8EDB-7D9386DC735A}"/>
                </a:ext>
              </a:extLst>
            </p:cNvPr>
            <p:cNvSpPr txBox="1"/>
            <p:nvPr/>
          </p:nvSpPr>
          <p:spPr>
            <a:xfrm>
              <a:off x="5188864" y="2194937"/>
              <a:ext cx="130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Program</a:t>
              </a:r>
              <a:endParaRPr kumimoji="1" lang="ko-KR" altLang="en-US" sz="2400" b="1" u="sng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45B131-E6D3-FD43-9BCD-9FAFE943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2985" y="1939279"/>
              <a:ext cx="856841" cy="85684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31F7054-DF74-1643-B06B-91E12940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089" y="4297669"/>
              <a:ext cx="856841" cy="85684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D49963-8B5F-BC4A-8E4C-D24A43DC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7928" y="2531296"/>
              <a:ext cx="1625600" cy="16256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A71EA73-6620-F24B-B699-0FBD61C0C04A}"/>
              </a:ext>
            </a:extLst>
          </p:cNvPr>
          <p:cNvGrpSpPr/>
          <p:nvPr/>
        </p:nvGrpSpPr>
        <p:grpSpPr>
          <a:xfrm>
            <a:off x="7550281" y="2688129"/>
            <a:ext cx="2055742" cy="1597695"/>
            <a:chOff x="7550281" y="2688129"/>
            <a:chExt cx="2055742" cy="159769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0AB52F-414E-8C4F-B5B7-8DD6E1C2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2644" y="3299440"/>
              <a:ext cx="986384" cy="98638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7F7F6B-B054-794C-8C18-86E5AB0B238D}"/>
                </a:ext>
              </a:extLst>
            </p:cNvPr>
            <p:cNvSpPr txBox="1"/>
            <p:nvPr/>
          </p:nvSpPr>
          <p:spPr>
            <a:xfrm>
              <a:off x="7550281" y="2688129"/>
              <a:ext cx="2055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Data Storage</a:t>
              </a:r>
              <a:endParaRPr kumimoji="1" lang="ko-KR" altLang="en-US" sz="2400" b="1" u="sng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A9F7A-5FBC-BD4F-97FB-3A926F978EA5}"/>
              </a:ext>
            </a:extLst>
          </p:cNvPr>
          <p:cNvGrpSpPr/>
          <p:nvPr/>
        </p:nvGrpSpPr>
        <p:grpSpPr>
          <a:xfrm>
            <a:off x="550334" y="3313279"/>
            <a:ext cx="856842" cy="1226174"/>
            <a:chOff x="409779" y="2792296"/>
            <a:chExt cx="856842" cy="122617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77CFFE-FDE3-F646-8967-B696F611E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79" y="2792296"/>
              <a:ext cx="856842" cy="85684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43E0BD-7DBD-624A-A2BE-F55DB4EAAAEC}"/>
                </a:ext>
              </a:extLst>
            </p:cNvPr>
            <p:cNvSpPr txBox="1"/>
            <p:nvPr/>
          </p:nvSpPr>
          <p:spPr>
            <a:xfrm>
              <a:off x="501223" y="3649138"/>
              <a:ext cx="673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/>
                <a:t>Web</a:t>
              </a:r>
              <a:endParaRPr kumimoji="1" lang="ko-KR" altLang="en-US" u="sng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A9860B-CEF0-974F-85FA-FDB02B0E439A}"/>
              </a:ext>
            </a:extLst>
          </p:cNvPr>
          <p:cNvGrpSpPr/>
          <p:nvPr/>
        </p:nvGrpSpPr>
        <p:grpSpPr>
          <a:xfrm>
            <a:off x="1666657" y="3255723"/>
            <a:ext cx="873756" cy="1266797"/>
            <a:chOff x="1407571" y="2751673"/>
            <a:chExt cx="873756" cy="126679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21308AF-E124-4246-8E73-C3BCE1851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571" y="2751673"/>
              <a:ext cx="868270" cy="86827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8B6B3A-5287-E94D-BB1F-27E7721EAF3F}"/>
                </a:ext>
              </a:extLst>
            </p:cNvPr>
            <p:cNvSpPr txBox="1"/>
            <p:nvPr/>
          </p:nvSpPr>
          <p:spPr>
            <a:xfrm>
              <a:off x="1441025" y="3649138"/>
              <a:ext cx="84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/>
                <a:t>Mobile</a:t>
              </a:r>
              <a:endParaRPr kumimoji="1" lang="ko-KR" altLang="en-US" u="sng" dirty="0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04B338A-B00C-134C-A044-01AC4DA9E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4656" y="3000054"/>
            <a:ext cx="689804" cy="6898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191D964-46D7-A147-8194-40D175FB7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664" y="2970750"/>
            <a:ext cx="756679" cy="7566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DCDCBA7-8421-3547-9E7B-BBBA909129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210" y="3571931"/>
            <a:ext cx="1565711" cy="15657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5D461B-D533-6548-AD55-ACB883B22E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4204" y="4650088"/>
            <a:ext cx="1663769" cy="85684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22A070-2F11-2E4A-BE8A-8AFD224F35B1}"/>
              </a:ext>
            </a:extLst>
          </p:cNvPr>
          <p:cNvSpPr/>
          <p:nvPr/>
        </p:nvSpPr>
        <p:spPr>
          <a:xfrm>
            <a:off x="10751949" y="2860891"/>
            <a:ext cx="982971" cy="976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47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31267" cy="4351338"/>
          </a:xfrm>
        </p:spPr>
        <p:txBody>
          <a:bodyPr/>
          <a:lstStyle/>
          <a:p>
            <a:r>
              <a:rPr lang="ko-KR" altLang="en-US" dirty="0"/>
              <a:t>강의 개요</a:t>
            </a:r>
            <a:endParaRPr lang="en-US" altLang="ko-KR" dirty="0"/>
          </a:p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이론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</a:p>
          <a:p>
            <a:pPr lvl="1"/>
            <a:r>
              <a:rPr lang="ko-KR" altLang="en-US" dirty="0"/>
              <a:t>제어문</a:t>
            </a:r>
          </a:p>
          <a:p>
            <a:pPr lvl="1"/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,</a:t>
            </a:r>
            <a:r>
              <a:rPr lang="ko-KR" altLang="en-US" dirty="0"/>
              <a:t> 모듈</a:t>
            </a:r>
            <a:r>
              <a:rPr lang="en-US" altLang="ko-KR" dirty="0"/>
              <a:t>,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1"/>
            <a:r>
              <a:rPr lang="ko-KR" altLang="en-US" dirty="0"/>
              <a:t>예외처리 및 내장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외장함수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230C77-B2F3-AC41-80AF-6475F8A32411}"/>
              </a:ext>
            </a:extLst>
          </p:cNvPr>
          <p:cNvSpPr txBox="1">
            <a:spLocks/>
          </p:cNvSpPr>
          <p:nvPr/>
        </p:nvSpPr>
        <p:spPr>
          <a:xfrm>
            <a:off x="5884333" y="1825625"/>
            <a:ext cx="46312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4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136FB-5FFF-9049-AB2B-A3410187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To-Do Application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9D04E-E510-EF47-A950-3D623DA2E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606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To-Do List </a:t>
            </a:r>
            <a:r>
              <a:rPr kumimoji="1" lang="ko-KR" altLang="en-US" dirty="0"/>
              <a:t>관리 프로그램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주요 기능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Task</a:t>
            </a:r>
            <a:r>
              <a:rPr kumimoji="1" lang="ko-KR" altLang="en-US" dirty="0"/>
              <a:t> 등록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Task</a:t>
            </a:r>
            <a:r>
              <a:rPr kumimoji="1" lang="ko-KR" altLang="en-US" dirty="0"/>
              <a:t> 상태 변경 </a:t>
            </a:r>
            <a:r>
              <a:rPr kumimoji="1" lang="en-US" altLang="ko-KR" dirty="0"/>
              <a:t>(</a:t>
            </a:r>
            <a:r>
              <a:rPr kumimoji="1" lang="ko-KR" altLang="en-US" dirty="0"/>
              <a:t>미완료</a:t>
            </a:r>
            <a:r>
              <a:rPr kumimoji="1" lang="en-US" altLang="ko-KR" dirty="0"/>
              <a:t>/</a:t>
            </a:r>
            <a:r>
              <a:rPr kumimoji="1" lang="ko-KR" altLang="en-US" dirty="0"/>
              <a:t>완료</a:t>
            </a:r>
            <a:r>
              <a:rPr kumimoji="1" lang="en-US" altLang="ko-KR" dirty="0"/>
              <a:t>)</a:t>
            </a:r>
          </a:p>
          <a:p>
            <a:pPr lvl="1"/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4429C3-F051-EE41-AA78-A8A06A9C3679}"/>
              </a:ext>
            </a:extLst>
          </p:cNvPr>
          <p:cNvSpPr txBox="1">
            <a:spLocks/>
          </p:cNvSpPr>
          <p:nvPr/>
        </p:nvSpPr>
        <p:spPr>
          <a:xfrm>
            <a:off x="6112933" y="1825625"/>
            <a:ext cx="5723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ko-KR" dirty="0"/>
              <a:t>Module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 err="1"/>
              <a:t>TaskManager.py</a:t>
            </a:r>
            <a:endParaRPr kumimoji="1" lang="en-US" altLang="ko-KR" dirty="0"/>
          </a:p>
          <a:p>
            <a:pPr lvl="2">
              <a:lnSpc>
                <a:spcPct val="100000"/>
              </a:lnSpc>
            </a:pPr>
            <a:r>
              <a:rPr kumimoji="1" lang="en-US" altLang="ko-KR" dirty="0"/>
              <a:t>Task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setCompleted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isCompleted</a:t>
            </a:r>
            <a:r>
              <a:rPr kumimoji="1" lang="en-US" altLang="ko-KR" dirty="0"/>
              <a:t>)</a:t>
            </a:r>
          </a:p>
          <a:p>
            <a:pPr lvl="2">
              <a:lnSpc>
                <a:spcPct val="100000"/>
              </a:lnSpc>
            </a:pPr>
            <a:r>
              <a:rPr kumimoji="1" lang="en-US" altLang="ko-KR" dirty="0" err="1"/>
              <a:t>TaskManager</a:t>
            </a:r>
            <a:endParaRPr kumimoji="1" lang="en-US" altLang="ko-KR" dirty="0"/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createTask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taskName</a:t>
            </a:r>
            <a:r>
              <a:rPr kumimoji="1" lang="en-US" altLang="ko-KR" dirty="0"/>
              <a:t>)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viewTask</a:t>
            </a:r>
            <a:r>
              <a:rPr kumimoji="1" lang="en-US" altLang="ko-KR" dirty="0"/>
              <a:t>()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changeCompleted</a:t>
            </a:r>
            <a:r>
              <a:rPr kumimoji="1" lang="en-US" altLang="ko-KR" dirty="0"/>
              <a:t>(index, completed)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deleteTask</a:t>
            </a:r>
            <a:r>
              <a:rPr kumimoji="1" lang="en-US" altLang="ko-KR" dirty="0"/>
              <a:t>(index)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 err="1"/>
              <a:t>App.py</a:t>
            </a:r>
            <a:endParaRPr kumimoji="1" lang="en-US" altLang="ko-KR" dirty="0"/>
          </a:p>
          <a:p>
            <a:pPr lvl="2">
              <a:lnSpc>
                <a:spcPct val="100000"/>
              </a:lnSpc>
            </a:pPr>
            <a:r>
              <a:rPr kumimoji="1" lang="en-US" altLang="ko-KR" dirty="0"/>
              <a:t>Application</a:t>
            </a:r>
            <a:r>
              <a:rPr kumimoji="1" lang="ko-KR" altLang="en-US" dirty="0"/>
              <a:t> 역할</a:t>
            </a:r>
            <a:endParaRPr kumimoji="1" lang="en-US" altLang="ko-KR" dirty="0"/>
          </a:p>
          <a:p>
            <a:pPr lvl="1">
              <a:lnSpc>
                <a:spcPct val="100000"/>
              </a:lnSpc>
            </a:pPr>
            <a:r>
              <a:rPr kumimoji="1" lang="en-US" altLang="ko-KR" dirty="0" err="1"/>
              <a:t>data.xlsx</a:t>
            </a:r>
            <a:endParaRPr kumimoji="1" lang="en-US" altLang="ko-KR" dirty="0"/>
          </a:p>
          <a:p>
            <a:pPr lvl="2">
              <a:lnSpc>
                <a:spcPct val="100000"/>
              </a:lnSpc>
            </a:pPr>
            <a:r>
              <a:rPr kumimoji="1" lang="en-US" altLang="ko-KR" dirty="0"/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68241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AAC4F-3860-2442-ACB6-2669516E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To-Do Application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18DC3-E187-7646-99D0-1BE32349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027906"/>
            <a:ext cx="8661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3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39A02-66FC-8C46-9075-E655BCC8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 강의에서 얻은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7B84D-6CAC-A249-BB27-51018616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1802" cy="4351338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Programming </a:t>
            </a:r>
            <a:r>
              <a:rPr kumimoji="1" lang="ko-KR" altLang="en-US" dirty="0"/>
              <a:t>기초 이해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Python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/>
              <a:t>외부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사용 </a:t>
            </a:r>
            <a:br>
              <a:rPr kumimoji="1" lang="en-US" altLang="ko-KR" dirty="0"/>
            </a:b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pip			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/>
              <a:t>Data Storage </a:t>
            </a:r>
            <a:r>
              <a:rPr kumimoji="1" lang="ko-KR" altLang="en-US" dirty="0"/>
              <a:t>사용 </a:t>
            </a:r>
            <a:br>
              <a:rPr kumimoji="1" lang="en-US" altLang="ko-KR" dirty="0"/>
            </a:b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excel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ABF6A9-FC9D-2149-B8BB-1137E477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39295"/>
            <a:ext cx="20320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50325-01A4-D947-A045-69E80909ACB4}"/>
              </a:ext>
            </a:extLst>
          </p:cNvPr>
          <p:cNvSpPr txBox="1"/>
          <p:nvPr/>
        </p:nvSpPr>
        <p:spPr>
          <a:xfrm>
            <a:off x="5147737" y="3244324"/>
            <a:ext cx="74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+</a:t>
            </a:r>
            <a:endParaRPr kumimoji="1"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D3EB5-B477-B44A-A507-D75C9C0DF5C0}"/>
              </a:ext>
            </a:extLst>
          </p:cNvPr>
          <p:cNvSpPr txBox="1"/>
          <p:nvPr/>
        </p:nvSpPr>
        <p:spPr>
          <a:xfrm>
            <a:off x="8686800" y="3244324"/>
            <a:ext cx="74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=&gt;</a:t>
            </a:r>
            <a:endParaRPr kumimoji="1"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2E17-3CD3-364F-8ED7-4A021AA17DBF}"/>
              </a:ext>
            </a:extLst>
          </p:cNvPr>
          <p:cNvSpPr txBox="1"/>
          <p:nvPr/>
        </p:nvSpPr>
        <p:spPr>
          <a:xfrm>
            <a:off x="9753600" y="3244324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Anything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095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DD4BA-6CDC-9249-9676-9646A7D6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주변의 수많은 스승들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72A2A-C84C-D944-A3D2-6880CC5CE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강의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YouTube: </a:t>
            </a:r>
            <a:r>
              <a:rPr kumimoji="1" lang="ko-KR" altLang="en-US" dirty="0"/>
              <a:t>수 많은 강좌들이 업로드 되어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 err="1"/>
              <a:t>인프런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은둔 고수들이 강의 플랫폼으로 활용하는 사이트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참고자료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Stack Overflow:</a:t>
            </a:r>
            <a:r>
              <a:rPr kumimoji="1" lang="ko-KR" altLang="en-US" dirty="0"/>
              <a:t> 개발자들의 지식</a:t>
            </a:r>
            <a:r>
              <a:rPr kumimoji="1" lang="en-US" altLang="ko-KR" dirty="0"/>
              <a:t>IN.</a:t>
            </a:r>
            <a:r>
              <a:rPr kumimoji="1" lang="ko-KR" altLang="en-US" dirty="0"/>
              <a:t> 모두의 스승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Official Page: </a:t>
            </a:r>
            <a:r>
              <a:rPr kumimoji="1" lang="ko-KR" altLang="en-US" dirty="0"/>
              <a:t>어떠한 기술이던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공식 문서가 곧 정답입니다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758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6CD8C-54EE-A547-BE94-3BEF0CAF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56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이번 강의를 통해 아래 용어를 익힐 수 있습니다</a:t>
            </a:r>
            <a:r>
              <a:rPr lang="en-US" altLang="ko-KR" sz="3600" dirty="0"/>
              <a:t>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endParaRPr lang="en-US" altLang="ko-KR" dirty="0"/>
          </a:p>
          <a:p>
            <a:r>
              <a:rPr lang="ko-KR" altLang="en-US" dirty="0"/>
              <a:t>디버그</a:t>
            </a:r>
            <a:r>
              <a:rPr lang="en-US" altLang="ko-KR" dirty="0"/>
              <a:t> (Debug)</a:t>
            </a:r>
            <a:endParaRPr lang="ko-KR" altLang="en-US" dirty="0"/>
          </a:p>
          <a:p>
            <a:r>
              <a:rPr lang="ko-KR" altLang="en-US" dirty="0"/>
              <a:t>라이브러리</a:t>
            </a:r>
            <a:r>
              <a:rPr lang="en-US" altLang="ko-KR" dirty="0"/>
              <a:t> (Library)</a:t>
            </a:r>
            <a:endParaRPr lang="ko-KR" altLang="en-US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 (Open Source)</a:t>
            </a:r>
            <a:endParaRPr lang="ko-KR" altLang="en-US" dirty="0"/>
          </a:p>
          <a:p>
            <a:r>
              <a:rPr lang="ko-KR" altLang="en-US" dirty="0"/>
              <a:t>모듈</a:t>
            </a:r>
            <a:r>
              <a:rPr lang="en-US" altLang="ko-KR" dirty="0"/>
              <a:t> (Module)</a:t>
            </a:r>
            <a:endParaRPr lang="ko-KR" altLang="en-US" dirty="0"/>
          </a:p>
          <a:p>
            <a:r>
              <a:rPr lang="ko-KR" altLang="en-US" dirty="0"/>
              <a:t>패키지</a:t>
            </a:r>
            <a:r>
              <a:rPr lang="en-US" altLang="ko-KR" dirty="0"/>
              <a:t> (Package)</a:t>
            </a:r>
            <a:endParaRPr lang="ko-KR" altLang="en-US" dirty="0"/>
          </a:p>
          <a:p>
            <a:r>
              <a:rPr lang="ko-KR" altLang="en-US" dirty="0"/>
              <a:t>프레임워크 </a:t>
            </a:r>
            <a:r>
              <a:rPr lang="en-US" altLang="ko-KR" dirty="0"/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64770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AFC9-48F7-F843-95AD-8B6F159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 강의는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E59D-14E3-8A40-840E-AE349F80F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 spcCol="0"/>
          <a:lstStyle/>
          <a:p>
            <a:pPr>
              <a:lnSpc>
                <a:spcPct val="100000"/>
              </a:lnSpc>
            </a:pPr>
            <a:r>
              <a:rPr kumimoji="1" lang="ko-KR" altLang="en-US" dirty="0"/>
              <a:t>사용 언어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Python3 (</a:t>
            </a:r>
            <a:r>
              <a:rPr kumimoji="1" lang="ko-KR" altLang="en-US" dirty="0" err="1"/>
              <a:t>파이썬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대상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프로그래밍을 </a:t>
            </a:r>
            <a:r>
              <a:rPr kumimoji="1" lang="ko-KR" altLang="en-US" sz="3200" b="1" u="sng" dirty="0"/>
              <a:t>전혀 모르지만</a:t>
            </a:r>
            <a:r>
              <a:rPr kumimoji="1" lang="en-US" altLang="ko-KR" sz="3200" b="1" u="sng" dirty="0"/>
              <a:t>..</a:t>
            </a:r>
            <a:endParaRPr kumimoji="1" lang="en-US" altLang="ko-KR" b="1" u="sng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dirty="0"/>
              <a:t>프로그래밍을 배우고 싶으신 분들</a:t>
            </a:r>
            <a:endParaRPr kumimoji="1"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dirty="0"/>
              <a:t>개발자와 일을 하시는 분들</a:t>
            </a:r>
            <a:endParaRPr kumimoji="1"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dirty="0"/>
              <a:t>새롭고 생산적인 취미가 필요하신 분들</a:t>
            </a:r>
            <a:endParaRPr kumimoji="1" lang="en-US" altLang="ko-KR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lvl="1">
              <a:lnSpc>
                <a:spcPct val="1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49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786" y="3454781"/>
            <a:ext cx="8536213" cy="2570957"/>
          </a:xfrm>
        </p:spPr>
        <p:txBody>
          <a:bodyPr/>
          <a:lstStyle/>
          <a:p>
            <a:r>
              <a:rPr lang="ko-KR" altLang="en-US" dirty="0"/>
              <a:t>소프트웨어 개발의 기본 개념 습득</a:t>
            </a:r>
            <a:endParaRPr lang="en-US" altLang="ko-KR" dirty="0"/>
          </a:p>
          <a:p>
            <a:r>
              <a:rPr lang="ko-KR" altLang="en-US" dirty="0"/>
              <a:t>성취감을 통한 진입장벽 감소</a:t>
            </a:r>
            <a:endParaRPr lang="en-US" altLang="ko-KR" dirty="0"/>
          </a:p>
          <a:p>
            <a:r>
              <a:rPr lang="ko-KR" altLang="en-US" dirty="0"/>
              <a:t>깊은 이해를 기반으로 오래도록 기억에 남는 지식 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45E5B-0BEC-024C-A036-5EE404A6F08F}"/>
              </a:ext>
            </a:extLst>
          </p:cNvPr>
          <p:cNvSpPr txBox="1"/>
          <p:nvPr/>
        </p:nvSpPr>
        <p:spPr>
          <a:xfrm>
            <a:off x="4036787" y="1436688"/>
            <a:ext cx="435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/>
              <a:t>프로그래밍 이해</a:t>
            </a:r>
            <a:endParaRPr kumimoji="1" lang="en-US" altLang="ko-KR" sz="4000" dirty="0"/>
          </a:p>
          <a:p>
            <a:pPr algn="ctr"/>
            <a:r>
              <a:rPr kumimoji="1" lang="en-US" altLang="ko-KR" sz="4000" b="1" u="sng" dirty="0"/>
              <a:t>(</a:t>
            </a:r>
            <a:r>
              <a:rPr kumimoji="1" lang="ko-KR" altLang="en-US" sz="4000" b="1" u="sng" dirty="0"/>
              <a:t>제대로</a:t>
            </a:r>
            <a:r>
              <a:rPr kumimoji="1" lang="en-US" altLang="ko-KR" sz="4000" b="1" u="sng" dirty="0"/>
              <a:t>)</a:t>
            </a:r>
            <a:endParaRPr kumimoji="1" lang="ko-KR" alt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17052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endParaRPr lang="en-US" dirty="0"/>
          </a:p>
        </p:txBody>
      </p:sp>
      <p:pic>
        <p:nvPicPr>
          <p:cNvPr id="5" name="내용 개체 틀 4" descr="실외, 하늘, 잔디, 도로이(가) 표시된 사진&#10;&#10;자동 생성된 설명">
            <a:extLst>
              <a:ext uri="{FF2B5EF4-FFF2-40B4-BE49-F238E27FC236}">
                <a16:creationId xmlns:a16="http://schemas.microsoft.com/office/drawing/2014/main" id="{F5222B9D-931F-DC44-A251-8415121B4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99C6E-083E-084C-ABDF-03B5C4122691}"/>
              </a:ext>
            </a:extLst>
          </p:cNvPr>
          <p:cNvSpPr txBox="1"/>
          <p:nvPr/>
        </p:nvSpPr>
        <p:spPr>
          <a:xfrm>
            <a:off x="7200900" y="1790700"/>
            <a:ext cx="44704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김규범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4</a:t>
            </a:r>
            <a:r>
              <a:rPr kumimoji="1" lang="ko-KR" altLang="en-US" dirty="0" err="1"/>
              <a:t>년차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 Developer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Javascript</a:t>
            </a:r>
            <a:r>
              <a:rPr kumimoji="1" lang="en-US" altLang="ko-KR" dirty="0"/>
              <a:t>(Node.js,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Vue.js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Java(Android)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Python(Web,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DeepLearning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Embedded(Arduino)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 C&amp;C </a:t>
            </a:r>
            <a:r>
              <a:rPr kumimoji="1" lang="en-US" altLang="ko-KR" dirty="0" err="1"/>
              <a:t>Aibril</a:t>
            </a:r>
            <a:r>
              <a:rPr kumimoji="1" lang="en-US" altLang="ko-KR" dirty="0"/>
              <a:t> TF </a:t>
            </a:r>
            <a:r>
              <a:rPr kumimoji="1" lang="ko-KR" altLang="en-US" dirty="0"/>
              <a:t>소속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약간의 사내 강의 경험이 있습니다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여행과 힙합을 좋아합니다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7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418" y="1825625"/>
            <a:ext cx="7488381" cy="4351338"/>
          </a:xfrm>
        </p:spPr>
        <p:txBody>
          <a:bodyPr/>
          <a:lstStyle/>
          <a:p>
            <a:r>
              <a:rPr lang="ko-KR" altLang="en-US" dirty="0"/>
              <a:t>점프 투 파이썬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지은이</a:t>
            </a:r>
            <a:r>
              <a:rPr lang="en-US" altLang="ko-KR" dirty="0"/>
              <a:t>:</a:t>
            </a:r>
            <a:r>
              <a:rPr lang="ko-KR" altLang="en-US" dirty="0"/>
              <a:t> 박응용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2"/>
              </a:rPr>
              <a:t>https://wikidocs.net/book/1</a:t>
            </a:r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Google</a:t>
            </a:r>
            <a:r>
              <a:rPr lang="ko-KR" altLang="en-US" dirty="0"/>
              <a:t>에 </a:t>
            </a:r>
            <a:r>
              <a:rPr lang="en-US" altLang="ko-KR" dirty="0"/>
              <a:t>＇</a:t>
            </a:r>
            <a:r>
              <a:rPr lang="ko-KR" altLang="en-US" dirty="0"/>
              <a:t>점프 투 </a:t>
            </a:r>
            <a:r>
              <a:rPr lang="ko-KR" altLang="en-US" dirty="0" err="1"/>
              <a:t>파이썬</a:t>
            </a:r>
            <a:r>
              <a:rPr lang="ko-KR" altLang="en-US" dirty="0"/>
              <a:t> 검색</a:t>
            </a:r>
            <a:r>
              <a:rPr lang="en-US" altLang="ko-KR" dirty="0"/>
              <a:t>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ko-KR" altLang="en-US" sz="4000" b="1" dirty="0"/>
              <a:t>무료</a:t>
            </a:r>
            <a:endParaRPr lang="en-US" sz="4000" b="1" dirty="0"/>
          </a:p>
        </p:txBody>
      </p:sp>
      <p:pic>
        <p:nvPicPr>
          <p:cNvPr id="1026" name="Picture 2" descr="https://wikidocs.net/images/book/doit_jump2python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7" y="2814637"/>
            <a:ext cx="8858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4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프로그래밍에 대한 오해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8CEB3D-23B8-3549-BB26-CA823BA0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489895"/>
            <a:ext cx="3492500" cy="20828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662F1E-C615-644C-B9A3-42A1DAE37A63}"/>
              </a:ext>
            </a:extLst>
          </p:cNvPr>
          <p:cNvGrpSpPr/>
          <p:nvPr/>
        </p:nvGrpSpPr>
        <p:grpSpPr>
          <a:xfrm>
            <a:off x="1915582" y="2990638"/>
            <a:ext cx="986971" cy="439057"/>
            <a:chOff x="1915582" y="2990638"/>
            <a:chExt cx="986971" cy="4390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35E057-C82D-B84C-A36F-96D091E40761}"/>
                </a:ext>
              </a:extLst>
            </p:cNvPr>
            <p:cNvSpPr/>
            <p:nvPr/>
          </p:nvSpPr>
          <p:spPr>
            <a:xfrm>
              <a:off x="1915582" y="2990638"/>
              <a:ext cx="290286" cy="246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977975-1E14-8C46-B307-20FF917FB6A0}"/>
                </a:ext>
              </a:extLst>
            </p:cNvPr>
            <p:cNvSpPr/>
            <p:nvPr/>
          </p:nvSpPr>
          <p:spPr>
            <a:xfrm>
              <a:off x="2776764" y="2990638"/>
              <a:ext cx="125789" cy="246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EC1319-0BB7-8043-AA29-E96932649D6F}"/>
                </a:ext>
              </a:extLst>
            </p:cNvPr>
            <p:cNvSpPr/>
            <p:nvPr/>
          </p:nvSpPr>
          <p:spPr>
            <a:xfrm>
              <a:off x="1915582" y="3284552"/>
              <a:ext cx="413657" cy="145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A0668F-7D95-FB46-96FA-5D5DA2D30DC4}"/>
              </a:ext>
            </a:extLst>
          </p:cNvPr>
          <p:cNvSpPr/>
          <p:nvPr/>
        </p:nvSpPr>
        <p:spPr>
          <a:xfrm>
            <a:off x="1839382" y="2941652"/>
            <a:ext cx="2834218" cy="10588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3527-A4BE-2346-AB60-03E37130B8F8}"/>
              </a:ext>
            </a:extLst>
          </p:cNvPr>
          <p:cNvSpPr txBox="1"/>
          <p:nvPr/>
        </p:nvSpPr>
        <p:spPr>
          <a:xfrm>
            <a:off x="5651500" y="2811165"/>
            <a:ext cx="278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</a:rPr>
              <a:t>문법 </a:t>
            </a:r>
            <a:r>
              <a:rPr kumimoji="1" lang="en-US" altLang="ko-KR" sz="2400" dirty="0">
                <a:solidFill>
                  <a:srgbClr val="FF0000"/>
                </a:solidFill>
              </a:rPr>
              <a:t>(</a:t>
            </a:r>
            <a:r>
              <a:rPr kumimoji="1" lang="ko-KR" altLang="en-US" sz="2400" dirty="0">
                <a:solidFill>
                  <a:srgbClr val="FF0000"/>
                </a:solidFill>
              </a:rPr>
              <a:t>언어별 상이</a:t>
            </a:r>
            <a:r>
              <a:rPr kumimoji="1" lang="en-US" altLang="ko-KR" sz="2400" dirty="0">
                <a:solidFill>
                  <a:srgbClr val="FF0000"/>
                </a:solidFill>
              </a:rPr>
              <a:t>)</a:t>
            </a:r>
          </a:p>
          <a:p>
            <a:endParaRPr kumimoji="1" lang="en-US" altLang="ko-KR" sz="2400" dirty="0">
              <a:solidFill>
                <a:srgbClr val="FF0000"/>
              </a:solidFill>
            </a:endParaRPr>
          </a:p>
          <a:p>
            <a:r>
              <a:rPr kumimoji="1" lang="ko-KR" altLang="en-US" sz="2400" dirty="0">
                <a:solidFill>
                  <a:srgbClr val="00B050"/>
                </a:solidFill>
              </a:rPr>
              <a:t>용법</a:t>
            </a:r>
          </a:p>
        </p:txBody>
      </p:sp>
    </p:spTree>
    <p:extLst>
      <p:ext uri="{BB962C8B-B14F-4D97-AF65-F5344CB8AC3E}">
        <p14:creationId xmlns:p14="http://schemas.microsoft.com/office/powerpoint/2010/main" val="13949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프로그래밍에 대한 오해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000"/>
          </a:xfrm>
        </p:spPr>
        <p:txBody>
          <a:bodyPr spcCol="0"/>
          <a:lstStyle/>
          <a:p>
            <a:pPr>
              <a:lnSpc>
                <a:spcPct val="10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프로그래밍 문법</a:t>
            </a:r>
            <a:r>
              <a:rPr lang="en-US" altLang="ko-KR" dirty="0"/>
              <a:t>..</a:t>
            </a:r>
            <a:r>
              <a:rPr lang="ko-KR" altLang="en-US" dirty="0"/>
              <a:t> 암기해야 하나요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b="1" dirty="0">
                <a:solidFill>
                  <a:srgbClr val="FF0000"/>
                </a:solidFill>
              </a:rPr>
              <a:t>언어별로 거기서 거기입니다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용법을 확실히 이해하고</a:t>
            </a:r>
            <a:r>
              <a:rPr lang="en-US" altLang="ko-KR" dirty="0"/>
              <a:t>,</a:t>
            </a:r>
            <a:r>
              <a:rPr lang="ko-KR" altLang="en-US" dirty="0"/>
              <a:t> 사용할 땐 구글링으로 찾아보고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0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머리가 좋아야 프로그래밍을 할 수 있나요</a:t>
            </a:r>
            <a:r>
              <a:rPr lang="en-US" altLang="ko-KR" dirty="0"/>
              <a:t>?</a:t>
            </a:r>
            <a:br>
              <a:rPr lang="ko-KR" altLang="en-US" dirty="0"/>
            </a:br>
            <a:r>
              <a:rPr lang="en-US" altLang="ko-KR" dirty="0"/>
              <a:t>A.</a:t>
            </a:r>
            <a:r>
              <a:rPr lang="ko-KR" altLang="en-US" dirty="0"/>
              <a:t> 절대 필수가 아닙니다</a:t>
            </a:r>
            <a:r>
              <a:rPr lang="en-US" altLang="ko-KR" dirty="0"/>
              <a:t>. </a:t>
            </a:r>
            <a:r>
              <a:rPr lang="ko-KR" altLang="en-US" dirty="0"/>
              <a:t>많이 쳐본 사람이 이깁니다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7930-52B3-CE46-B44F-2D12F5500F90}"/>
              </a:ext>
            </a:extLst>
          </p:cNvPr>
          <p:cNvSpPr txBox="1"/>
          <p:nvPr/>
        </p:nvSpPr>
        <p:spPr>
          <a:xfrm flipH="1">
            <a:off x="838200" y="5753099"/>
            <a:ext cx="8693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b="1" u="sng" dirty="0"/>
              <a:t>—&gt;</a:t>
            </a:r>
            <a:r>
              <a:rPr lang="ko-KR" altLang="en-US" sz="2600" b="1" u="sng" dirty="0"/>
              <a:t> 위 모든 고민은 고수의 영역에서 다뤄질 문제입니다</a:t>
            </a:r>
            <a:r>
              <a:rPr lang="en-US" altLang="ko-KR" sz="2600" b="1" u="sng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6B4B8-D3F7-3548-AC8B-086C9BE3CEFF}"/>
              </a:ext>
            </a:extLst>
          </p:cNvPr>
          <p:cNvSpPr txBox="1"/>
          <p:nvPr/>
        </p:nvSpPr>
        <p:spPr>
          <a:xfrm>
            <a:off x="9386180" y="3843294"/>
            <a:ext cx="166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대부분은요</a:t>
            </a:r>
            <a:r>
              <a:rPr kumimoji="1" lang="en-US" altLang="ko-KR" sz="1400" dirty="0"/>
              <a:t>..)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934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들을 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최대한 이해하고 넘어가기</a:t>
            </a:r>
            <a:br>
              <a:rPr lang="ko-KR" altLang="en-US" dirty="0"/>
            </a:br>
            <a:r>
              <a:rPr lang="ko-KR" altLang="en-US" dirty="0">
                <a:sym typeface="Wingdings"/>
              </a:rPr>
              <a:t> 작은 노력이 모여 결실을 맺습니다</a:t>
            </a:r>
            <a:r>
              <a:rPr lang="en-US" altLang="ko-KR" dirty="0">
                <a:sym typeface="Wingdings"/>
              </a:rPr>
              <a:t>.</a:t>
            </a:r>
            <a:r>
              <a:rPr lang="ko-KR" altLang="en-US" dirty="0">
                <a:sym typeface="Wingdings"/>
              </a:rPr>
              <a:t> 꼭 이해하고 넘어가주세요</a:t>
            </a:r>
            <a:r>
              <a:rPr lang="en-US" altLang="ko-KR" dirty="0">
                <a:sym typeface="Wingdings"/>
              </a:rPr>
              <a:t>.</a:t>
            </a:r>
            <a:endParaRPr lang="ko-KR" altLang="en-US" dirty="0">
              <a:sym typeface="Wingdings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/>
              </a:rPr>
              <a:t>강의는 눈과 귀로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실습은 머리와 손으로</a:t>
            </a:r>
            <a:br>
              <a:rPr lang="ko-KR" altLang="en-US" dirty="0">
                <a:sym typeface="Wingdings"/>
              </a:rPr>
            </a:br>
            <a:r>
              <a:rPr lang="ko-KR" altLang="en-US" dirty="0">
                <a:sym typeface="Wingdings"/>
              </a:rPr>
              <a:t> 눈으로 이해한 코드는 오래 남지 않습니다</a:t>
            </a:r>
            <a:r>
              <a:rPr lang="en-US" altLang="ko-KR" dirty="0">
                <a:sym typeface="Wingdings"/>
              </a:rPr>
              <a:t>.</a:t>
            </a:r>
            <a:endParaRPr lang="ko-KR" altLang="en-US" dirty="0">
              <a:sym typeface="Wingdings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/>
              </a:rPr>
              <a:t>앞서 나갈 필요는 없습니다</a:t>
            </a:r>
            <a:r>
              <a:rPr lang="en-US" altLang="ko-KR" dirty="0">
                <a:sym typeface="Wingdings"/>
              </a:rPr>
              <a:t>.</a:t>
            </a:r>
            <a:br>
              <a:rPr lang="en-US" altLang="ko-KR" dirty="0">
                <a:sym typeface="Wingdings"/>
              </a:rPr>
            </a:b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앞서 나가다가 중요한 개념을 놓칠 수 있습니다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350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19038</TotalTime>
  <Words>554</Words>
  <Application>Microsoft Macintosh PowerPoint</Application>
  <PresentationFormat>와이드스크린</PresentationFormat>
  <Paragraphs>161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D2Coding ligature</vt:lpstr>
      <vt:lpstr>Arial</vt:lpstr>
      <vt:lpstr>Calibri</vt:lpstr>
      <vt:lpstr>Calibri Light</vt:lpstr>
      <vt:lpstr>Cambria Math</vt:lpstr>
      <vt:lpstr>Wingdings</vt:lpstr>
      <vt:lpstr>Office Theme</vt:lpstr>
      <vt:lpstr>프로그래밍 제대로 이해하는 방법 for Beginner How to Really understand programming  for Beginner</vt:lpstr>
      <vt:lpstr>목차</vt:lpstr>
      <vt:lpstr>이 강의는..</vt:lpstr>
      <vt:lpstr>목표</vt:lpstr>
      <vt:lpstr>강사 소개</vt:lpstr>
      <vt:lpstr>참고 자료</vt:lpstr>
      <vt:lpstr>프로그래밍에 대한 오해</vt:lpstr>
      <vt:lpstr>프로그래밍에 대한 오해</vt:lpstr>
      <vt:lpstr>이 강의를 들을 땐</vt:lpstr>
      <vt:lpstr>프로그래밍이란?</vt:lpstr>
      <vt:lpstr>프로그래밍이란?</vt:lpstr>
      <vt:lpstr>프로그래밍이란?</vt:lpstr>
      <vt:lpstr>1. 변수</vt:lpstr>
      <vt:lpstr>2. 제어문</vt:lpstr>
      <vt:lpstr>3. 함수</vt:lpstr>
      <vt:lpstr>4. 클래스 및 모듈</vt:lpstr>
      <vt:lpstr>5. 예외처리 및 내장,외장함수</vt:lpstr>
      <vt:lpstr>실습</vt:lpstr>
      <vt:lpstr>지금까지 우린..</vt:lpstr>
      <vt:lpstr>To-Do Application</vt:lpstr>
      <vt:lpstr>To-Do Application</vt:lpstr>
      <vt:lpstr>이 강의에서 얻은 것들</vt:lpstr>
      <vt:lpstr>주변의 수많은 스승들</vt:lpstr>
      <vt:lpstr>감사합니다.</vt:lpstr>
      <vt:lpstr>이번 강의를 통해 아래 용어를 익힐 수 있습니다.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이해하기 for Beginner Understanding Programming  for Beginner</dc:title>
  <dc:creator>Microsoft Office User</dc:creator>
  <cp:lastModifiedBy>김규범</cp:lastModifiedBy>
  <cp:revision>30</cp:revision>
  <dcterms:created xsi:type="dcterms:W3CDTF">2019-04-22T13:46:54Z</dcterms:created>
  <dcterms:modified xsi:type="dcterms:W3CDTF">2019-07-03T16:14:31Z</dcterms:modified>
</cp:coreProperties>
</file>